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7010400" cy="9296400"/>
  <p:embeddedFontLst>
    <p:embeddedFont>
      <p:font typeface="Impact" panose="020B0806030902050204" pitchFamily="34" charset="0"/>
      <p:regular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Algerian" panose="04020705040A02060702" pitchFamily="82" charset="0"/>
      <p:regular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Gill Sans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1W05n4f6mkMvYRTTicFiC0tln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9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23" name="Google Shape;23;p25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24" name="Google Shape;24;p25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 extrusionOk="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5" name="Google Shape;25;p25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 extrusionOk="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body" idx="2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4544044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>
            <a:spLocks noGrp="1"/>
          </p:cNvSpPr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body" idx="1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bg>
      <p:bgPr>
        <a:solidFill>
          <a:schemeClr val="accen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 title="scalloped circle"/>
          <p:cNvSpPr/>
          <p:nvPr/>
        </p:nvSpPr>
        <p:spPr>
          <a:xfrm>
            <a:off x="3557016" y="630936"/>
            <a:ext cx="5235575" cy="5229225"/>
          </a:xfrm>
          <a:custGeom>
            <a:avLst/>
            <a:gdLst/>
            <a:ahLst/>
            <a:cxnLst/>
            <a:rect l="l" t="t" r="r" b="b"/>
            <a:pathLst>
              <a:path w="3298" h="3294" extrusionOk="0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5" name="Google Shape;45;p2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5" name="Google Shape;65;p30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9" name="Google Shape;69;p3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dt" idx="10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ftr" idx="11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sldNum" idx="12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dt" idx="10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ftr" idx="11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sldNum" idx="12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81" name="Google Shape;81;p24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82" name="Google Shape;82;p24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 extrusionOk="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3" name="Google Shape;83;p24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 extrusionOk="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1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2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100"/>
              <a:buFont typeface="Impact"/>
              <a:buNone/>
              <a:defRPr sz="5100" b="0" i="0" u="none" strike="noStrike" cap="none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ill Sans"/>
              <a:buChar char="–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5" name="Google Shape;15;p23" title="Left scallop edge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 extrusionOk="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" name="Google Shape;16;p23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sz="51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sz="1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2" name="Google Shape;32;p22" title="Left scallop edge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 extrusionOk="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3" name="Google Shape;33;p22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99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>
            <a:spLocks noGrp="1"/>
          </p:cNvSpPr>
          <p:nvPr>
            <p:ph type="title"/>
          </p:nvPr>
        </p:nvSpPr>
        <p:spPr>
          <a:xfrm>
            <a:off x="2819400" y="2827423"/>
            <a:ext cx="8382000" cy="106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ill Sans"/>
              <a:buNone/>
            </a:pPr>
            <a:r>
              <a:rPr lang="es-ES" sz="27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NOMBRE DEL PLANTEL</a:t>
            </a:r>
            <a:r>
              <a:rPr lang="es-ES" sz="3400" dirty="0">
                <a:solidFill>
                  <a:schemeClr val="lt1"/>
                </a:solidFill>
              </a:rPr>
              <a:t/>
            </a:r>
            <a:br>
              <a:rPr lang="es-ES" sz="3400" dirty="0">
                <a:solidFill>
                  <a:schemeClr val="lt1"/>
                </a:solidFill>
              </a:rPr>
            </a:br>
            <a:r>
              <a:rPr lang="es-ES" sz="3400" dirty="0">
                <a:solidFill>
                  <a:schemeClr val="lt1"/>
                </a:solidFill>
              </a:rPr>
              <a:t>COBAEJ EMSAD 25</a:t>
            </a:r>
            <a:endParaRPr sz="3400" dirty="0">
              <a:solidFill>
                <a:schemeClr val="lt1"/>
              </a:solidFill>
            </a:endParaRPr>
          </a:p>
        </p:txBody>
      </p:sp>
      <p:sp>
        <p:nvSpPr>
          <p:cNvPr id="117" name="Google Shape;117;p1"/>
          <p:cNvSpPr txBox="1">
            <a:spLocks noGrp="1"/>
          </p:cNvSpPr>
          <p:nvPr>
            <p:ph type="body" idx="1"/>
          </p:nvPr>
        </p:nvSpPr>
        <p:spPr>
          <a:xfrm>
            <a:off x="2476487" y="1183252"/>
            <a:ext cx="9372600" cy="1061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800">
                <a:solidFill>
                  <a:schemeClr val="dk1"/>
                </a:solidFill>
              </a:rPr>
              <a:t>MODELO DE EMPRENDEDORES DE EDUCACIÓN MEDIA SUPERIOR MEEMS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r>
              <a:rPr lang="es-ES" sz="28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3641" y="64882"/>
            <a:ext cx="2058317" cy="106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"/>
          <p:cNvGrpSpPr/>
          <p:nvPr/>
        </p:nvGrpSpPr>
        <p:grpSpPr>
          <a:xfrm>
            <a:off x="76200" y="51565"/>
            <a:ext cx="2580935" cy="1048722"/>
            <a:chOff x="0" y="0"/>
            <a:chExt cx="10380708" cy="4147958"/>
          </a:xfrm>
        </p:grpSpPr>
        <p:cxnSp>
          <p:nvCxnSpPr>
            <p:cNvPr id="120" name="Google Shape;120;p1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1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2" name="Google Shape;122;p1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24" name="Google Shape;124;p1"/>
          <p:cNvSpPr/>
          <p:nvPr/>
        </p:nvSpPr>
        <p:spPr>
          <a:xfrm>
            <a:off x="2783889" y="4648200"/>
            <a:ext cx="8153400" cy="106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Nombre del Proyecto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STC INFORMATIVO </a:t>
            </a:r>
            <a:endParaRPr sz="24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0"/>
          <p:cNvPicPr preferRelativeResize="0"/>
          <p:nvPr/>
        </p:nvPicPr>
        <p:blipFill rotWithShape="1">
          <a:blip r:embed="rId3">
            <a:alphaModFix/>
          </a:blip>
          <a:srcRect l="10685" r="14353"/>
          <a:stretch/>
        </p:blipFill>
        <p:spPr>
          <a:xfrm>
            <a:off x="10451977" y="59631"/>
            <a:ext cx="1435223" cy="1153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10"/>
          <p:cNvGrpSpPr/>
          <p:nvPr/>
        </p:nvGrpSpPr>
        <p:grpSpPr>
          <a:xfrm>
            <a:off x="533401" y="17533"/>
            <a:ext cx="2057400" cy="1182661"/>
            <a:chOff x="0" y="0"/>
            <a:chExt cx="10380708" cy="4147958"/>
          </a:xfrm>
        </p:grpSpPr>
        <p:cxnSp>
          <p:nvCxnSpPr>
            <p:cNvPr id="234" name="Google Shape;234;p10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10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6" name="Google Shape;236;p10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238" name="Google Shape;238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0" y="1182651"/>
            <a:ext cx="10287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 txBox="1"/>
          <p:nvPr/>
        </p:nvSpPr>
        <p:spPr>
          <a:xfrm>
            <a:off x="2734804" y="17533"/>
            <a:ext cx="7729750" cy="1200329"/>
          </a:xfrm>
          <a:prstGeom prst="rect">
            <a:avLst/>
          </a:prstGeom>
          <a:solidFill>
            <a:srgbClr val="F87FA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La metodología Modelo de Negocios CANVAS es una herramienta diseñada por Alexander Osterwalder, que facilita la creación de nuevos modelos o líneas de negocio a través de un análisis de distintos aspectos que serán clave para sacar adelante el proyecto</a:t>
            </a:r>
            <a:r>
              <a:rPr lang="es-E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1204065" y="1462514"/>
            <a:ext cx="914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96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>
            <a:spLocks noGrp="1"/>
          </p:cNvSpPr>
          <p:nvPr>
            <p:ph type="title"/>
          </p:nvPr>
        </p:nvSpPr>
        <p:spPr>
          <a:xfrm>
            <a:off x="7696200" y="594177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</a:pPr>
            <a:r>
              <a:rPr lang="es-ES"/>
              <a:t>1. PROPUESTAS DE VALOR.</a:t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1143000" y="1600200"/>
            <a:ext cx="5638800" cy="4800600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1. PROPUESTA DE VALOR </a:t>
            </a:r>
            <a:r>
              <a:rPr lang="es-E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…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0303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8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Ofrece una plataforma de comunicación efectiva y dinámica que se enfoca en las necesidades e intereses específicos  de la comunidad de COBAEJ. 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MX" sz="18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 La participación de los estudiantes en la creación y difusión de contenido, permite ofrecer una perspectiva fresca auténtica. </a:t>
            </a: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0530" y="1790848"/>
            <a:ext cx="3171743" cy="3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9400" y="90617"/>
            <a:ext cx="1621832" cy="100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/>
          <p:nvPr/>
        </p:nvSpPr>
        <p:spPr>
          <a:xfrm>
            <a:off x="265246" y="1371600"/>
            <a:ext cx="77938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40069"/>
            <a:ext cx="2477531" cy="1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1"/>
          <p:cNvSpPr/>
          <p:nvPr/>
        </p:nvSpPr>
        <p:spPr>
          <a:xfrm>
            <a:off x="3319015" y="62182"/>
            <a:ext cx="2776985" cy="115244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Describe los puntos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 llenando los espacios,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agrega fotografías 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haz propia esta presentación usa tu creatividad</a:t>
            </a:r>
            <a:r>
              <a:rPr lang="es-E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</a:pPr>
            <a:r>
              <a:rPr lang="es-ES"/>
              <a:t>2. SEGMENTOS DE CLIENTES.</a:t>
            </a:r>
            <a:endParaRPr/>
          </a:p>
        </p:txBody>
      </p:sp>
      <p:sp>
        <p:nvSpPr>
          <p:cNvPr id="257" name="Google Shape;257;p12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184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ES" dirty="0" smtClean="0"/>
              <a:t>Esta pagina web esta </a:t>
            </a:r>
            <a:r>
              <a:rPr lang="es-ES" dirty="0" err="1" smtClean="0"/>
              <a:t>dirijida</a:t>
            </a:r>
            <a:r>
              <a:rPr lang="es-ES" dirty="0" smtClean="0"/>
              <a:t> especialmente a la comunidad del COBAEJ jóvenes entre 15 y 18 años de edad.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sp>
        <p:nvSpPr>
          <p:cNvPr id="258" name="Google Shape;258;p12"/>
          <p:cNvSpPr/>
          <p:nvPr/>
        </p:nvSpPr>
        <p:spPr>
          <a:xfrm>
            <a:off x="1212226" y="1311802"/>
            <a:ext cx="5791200" cy="4719263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1669426" y="2076592"/>
            <a:ext cx="48768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2. SEGMENTO DE CLIENTES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smtClean="0">
                <a:solidFill>
                  <a:schemeClr val="lt1"/>
                </a:solidFill>
                <a:latin typeface="Gill Sans"/>
                <a:sym typeface="Gill Sans"/>
              </a:rPr>
              <a:t>La comunicación en base a lo que tenga nuestra pagina web sea de su agrado y tenga datos interesantes para </a:t>
            </a:r>
            <a:r>
              <a:rPr lang="es-ES" sz="1800" dirty="0" err="1" smtClean="0">
                <a:solidFill>
                  <a:schemeClr val="lt1"/>
                </a:solidFill>
                <a:latin typeface="Gill Sans"/>
                <a:sym typeface="Gill Sans"/>
              </a:rPr>
              <a:t>asi</a:t>
            </a:r>
            <a:r>
              <a:rPr lang="es-ES" sz="1800" dirty="0" smtClean="0">
                <a:solidFill>
                  <a:schemeClr val="lt1"/>
                </a:solidFill>
                <a:latin typeface="Gill Sans"/>
                <a:sym typeface="Gill Sans"/>
              </a:rPr>
              <a:t> la lectura sea mas interesante y informativa ala vez.</a:t>
            </a:r>
            <a:endParaRPr dirty="0"/>
          </a:p>
        </p:txBody>
      </p:sp>
      <p:sp>
        <p:nvSpPr>
          <p:cNvPr id="260" name="Google Shape;260;p12"/>
          <p:cNvSpPr/>
          <p:nvPr/>
        </p:nvSpPr>
        <p:spPr>
          <a:xfrm>
            <a:off x="303459" y="1352629"/>
            <a:ext cx="92845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2" descr="Dibujos animados de mujer png imágenes | PNGW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600" y="3962400"/>
            <a:ext cx="20859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9400" y="76199"/>
            <a:ext cx="1638449" cy="84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76199"/>
            <a:ext cx="2210684" cy="11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</a:pPr>
            <a:r>
              <a:rPr lang="es-ES"/>
              <a:t>3. CANALES.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23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s-ES" dirty="0" smtClean="0"/>
              <a:t>Con la realización de los volantes, de carteles informativos y tarjetas de presentación y la distribución de estos mismos </a:t>
            </a:r>
            <a:endParaRPr dirty="0"/>
          </a:p>
        </p:txBody>
      </p:sp>
      <p:sp>
        <p:nvSpPr>
          <p:cNvPr id="270" name="Google Shape;270;p13"/>
          <p:cNvSpPr/>
          <p:nvPr/>
        </p:nvSpPr>
        <p:spPr>
          <a:xfrm>
            <a:off x="1200084" y="1343540"/>
            <a:ext cx="4953000" cy="4572000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3. CANALES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ea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Sera </a:t>
            </a:r>
            <a:r>
              <a:rPr lang="es-MX" sz="1800" b="1" dirty="0" err="1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atraves</a:t>
            </a:r>
            <a:r>
              <a:rPr lang="es-MX" sz="1800" b="1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de volantes, tarjetas de presentación y carteles infamativos, también por medio  de la pagina web que tendrá cualquier tema de sus agrado.</a:t>
            </a:r>
            <a:endParaRPr sz="1800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228600" y="1343540"/>
            <a:ext cx="83099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3" descr="Tendencia en los canales de distribución "/>
          <p:cNvPicPr preferRelativeResize="0"/>
          <p:nvPr/>
        </p:nvPicPr>
        <p:blipFill rotWithShape="1">
          <a:blip r:embed="rId3">
            <a:alphaModFix/>
          </a:blip>
          <a:srcRect l="-34354" t="23333" r="48749" b="4444"/>
          <a:stretch/>
        </p:blipFill>
        <p:spPr>
          <a:xfrm>
            <a:off x="6781800" y="4056928"/>
            <a:ext cx="4569447" cy="237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9400" y="71771"/>
            <a:ext cx="1633870" cy="84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28254"/>
            <a:ext cx="2472070" cy="1194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title"/>
          </p:nvPr>
        </p:nvSpPr>
        <p:spPr>
          <a:xfrm>
            <a:off x="8153400" y="952500"/>
            <a:ext cx="3092115" cy="744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</a:pPr>
            <a:r>
              <a:rPr lang="es-ES" dirty="0"/>
              <a:t>4. RELACIÓN CON CLIENTES.</a:t>
            </a:r>
            <a:endParaRPr dirty="0"/>
          </a:p>
        </p:txBody>
      </p:sp>
      <p:sp>
        <p:nvSpPr>
          <p:cNvPr id="280" name="Google Shape;280;p14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ES" dirty="0" smtClean="0"/>
              <a:t>Los vamos a dar a conocer por medio de platicas hacia los estudiantes con la sinceridad de lo que contendrá nuestra pagina web </a:t>
            </a:r>
            <a:endParaRPr dirty="0"/>
          </a:p>
        </p:txBody>
      </p:sp>
      <p:sp>
        <p:nvSpPr>
          <p:cNvPr id="281" name="Google Shape;281;p14"/>
          <p:cNvSpPr/>
          <p:nvPr/>
        </p:nvSpPr>
        <p:spPr>
          <a:xfrm>
            <a:off x="1371600" y="1213127"/>
            <a:ext cx="4953000" cy="4572000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4. RELACIÓN CON EL CLIENTE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smtClean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Entregando los volantes y tarjetas de presentación a los alumnos del centro educativo EMSAD 25 Paso Del Cuarenta, también pegando los carteles informativos en las instalaciones de la prepa </a:t>
            </a: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362991" y="1213127"/>
            <a:ext cx="1008609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00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4" descr="Captura de pantalla 2017-05-17 a las 2.18.52 p.m..png"/>
          <p:cNvPicPr preferRelativeResize="0"/>
          <p:nvPr/>
        </p:nvPicPr>
        <p:blipFill rotWithShape="1">
          <a:blip r:embed="rId3">
            <a:alphaModFix/>
          </a:blip>
          <a:srcRect l="1713" t="33907" r="3993" b="1735"/>
          <a:stretch/>
        </p:blipFill>
        <p:spPr>
          <a:xfrm>
            <a:off x="8001000" y="3910178"/>
            <a:ext cx="3733800" cy="216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8580" y="70836"/>
            <a:ext cx="1633870" cy="84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840" y="29966"/>
            <a:ext cx="2449560" cy="118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7524052" y="917884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Gill Sans"/>
              <a:buNone/>
            </a:pPr>
            <a:r>
              <a:rPr lang="es-ES" sz="2000"/>
              <a:t>5 FUENTES  DE </a:t>
            </a:r>
            <a:br>
              <a:rPr lang="es-ES" sz="2000"/>
            </a:br>
            <a:r>
              <a:rPr lang="es-ES" sz="2000"/>
              <a:t>INGRESOS.</a:t>
            </a:r>
            <a:br>
              <a:rPr lang="es-ES" sz="2000"/>
            </a:br>
            <a:endParaRPr/>
          </a:p>
        </p:txBody>
      </p:sp>
      <p:pic>
        <p:nvPicPr>
          <p:cNvPr id="291" name="Google Shape;291;p15" descr="http://www.christianenakad.com/wp-content/uploads/2015/08/05_formas_de_pago_zpsdbe2b23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078" y="4611644"/>
            <a:ext cx="3082758" cy="152474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/>
          <p:nvPr/>
        </p:nvSpPr>
        <p:spPr>
          <a:xfrm>
            <a:off x="1123826" y="1297685"/>
            <a:ext cx="5943600" cy="4838700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5. FUNTES DE </a:t>
            </a:r>
            <a:r>
              <a:rPr lang="es-ES" sz="1600" b="1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INGRESOS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 smtClean="0">
                <a:solidFill>
                  <a:schemeClr val="lt1"/>
                </a:solidFill>
                <a:latin typeface="Gill Sans"/>
                <a:sym typeface="Gill Sans"/>
              </a:rPr>
              <a:t>Cooperacion</a:t>
            </a:r>
            <a:r>
              <a:rPr lang="es-ES" sz="1800" dirty="0" smtClean="0">
                <a:solidFill>
                  <a:schemeClr val="lt1"/>
                </a:solidFill>
                <a:latin typeface="Gill Sans"/>
                <a:sym typeface="Gill Sans"/>
              </a:rPr>
              <a:t> de todo el grupo de 6c para la realización y impresión de los volantes, tarjetas de presentación y los carteles informativos </a:t>
            </a:r>
            <a:endParaRPr dirty="0"/>
          </a:p>
        </p:txBody>
      </p:sp>
      <p:sp>
        <p:nvSpPr>
          <p:cNvPr id="293" name="Google Shape;293;p15"/>
          <p:cNvSpPr/>
          <p:nvPr/>
        </p:nvSpPr>
        <p:spPr>
          <a:xfrm>
            <a:off x="155320" y="1303678"/>
            <a:ext cx="1073426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0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7966243" y="2811802"/>
            <a:ext cx="394470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smtClean="0">
                <a:solidFill>
                  <a:schemeClr val="lt1"/>
                </a:solidFill>
                <a:sym typeface="Arial"/>
              </a:rPr>
              <a:t>LA COOPERACION </a:t>
            </a:r>
            <a:r>
              <a:rPr lang="es-ES" sz="2400" dirty="0" smtClean="0">
                <a:solidFill>
                  <a:schemeClr val="lt1"/>
                </a:solidFill>
                <a:sym typeface="Arial"/>
              </a:rPr>
              <a:t>DEL GRUPO DE 6C.</a:t>
            </a:r>
            <a:endParaRPr sz="24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3047" y="1209049"/>
            <a:ext cx="735953" cy="103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23855" y="54548"/>
            <a:ext cx="1633870" cy="84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948" y="-4159"/>
            <a:ext cx="2423252" cy="117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7639693" y="571499"/>
            <a:ext cx="3092115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</a:pPr>
            <a:r>
              <a:rPr lang="es-ES"/>
              <a:t>6. RECURSOS CLAVE.</a:t>
            </a:r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body" idx="2"/>
          </p:nvPr>
        </p:nvSpPr>
        <p:spPr>
          <a:xfrm>
            <a:off x="7620001" y="1432075"/>
            <a:ext cx="4571999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SzPct val="100000"/>
            </a:pPr>
            <a:r>
              <a:rPr lang="es-MX" dirty="0" smtClean="0"/>
              <a:t>Capital </a:t>
            </a:r>
            <a:r>
              <a:rPr lang="es-MX" dirty="0"/>
              <a:t>para la inversión inicial, personal con habilidades en periodismo, tecnología para la creación y publicación de contenido, y una infraestructura digital que soporte la web y sus funcionalidades.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sp>
        <p:nvSpPr>
          <p:cNvPr id="304" name="Google Shape;304;p16"/>
          <p:cNvSpPr/>
          <p:nvPr/>
        </p:nvSpPr>
        <p:spPr>
          <a:xfrm>
            <a:off x="1236001" y="1213206"/>
            <a:ext cx="5926799" cy="4953000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6. RECURSOS CLAVE</a:t>
            </a:r>
          </a:p>
          <a:p>
            <a:pPr lvl="0"/>
            <a:r>
              <a:rPr lang="es-MX" dirty="0">
                <a:solidFill>
                  <a:schemeClr val="bg1"/>
                </a:solidFill>
              </a:rPr>
              <a:t>Para que nuestro periódico digital funcione correctamente y cumpla con su objetivo de informar, documentar y difundir las actividades de la preparatoria COBAEJ </a:t>
            </a:r>
            <a:r>
              <a:rPr lang="es-MX" dirty="0" err="1">
                <a:solidFill>
                  <a:schemeClr val="bg1"/>
                </a:solidFill>
              </a:rPr>
              <a:t>EMSaD</a:t>
            </a:r>
            <a:r>
              <a:rPr lang="es-MX" dirty="0">
                <a:solidFill>
                  <a:schemeClr val="bg1"/>
                </a:solidFill>
              </a:rPr>
              <a:t> 25, es fundamental contar con una serie de recursos que hagan posible su operación diaria. Estos recursos se dividen en físicos, intelectuales, humanos y técnicos.</a:t>
            </a:r>
            <a:endParaRPr dirty="0" smtClean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249140" y="1213206"/>
            <a:ext cx="95090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00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5600" y="28883"/>
            <a:ext cx="1633870" cy="84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100" y="76198"/>
            <a:ext cx="2350183" cy="11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>
            <a:spLocks noGrp="1"/>
          </p:cNvSpPr>
          <p:nvPr>
            <p:ph type="title"/>
          </p:nvPr>
        </p:nvSpPr>
        <p:spPr>
          <a:xfrm>
            <a:off x="7931429" y="1139264"/>
            <a:ext cx="3947761" cy="54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</a:pPr>
            <a:r>
              <a:rPr lang="es-ES" dirty="0"/>
              <a:t>7. ACTIVIDAD CLAVE.</a:t>
            </a:r>
            <a:endParaRPr dirty="0"/>
          </a:p>
        </p:txBody>
      </p:sp>
      <p:sp>
        <p:nvSpPr>
          <p:cNvPr id="313" name="Google Shape;313;p17"/>
          <p:cNvSpPr txBox="1">
            <a:spLocks noGrp="1"/>
          </p:cNvSpPr>
          <p:nvPr>
            <p:ph type="body" idx="2"/>
          </p:nvPr>
        </p:nvSpPr>
        <p:spPr>
          <a:xfrm>
            <a:off x="7818923" y="1920152"/>
            <a:ext cx="4172774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s-MX" dirty="0" smtClean="0"/>
              <a:t>Gestión </a:t>
            </a:r>
            <a:r>
              <a:rPr lang="es-MX" dirty="0"/>
              <a:t>de la información, la adaptación a la audiencia, y la optimización de la plataforma digital</a:t>
            </a:r>
            <a:endParaRPr dirty="0"/>
          </a:p>
        </p:txBody>
      </p:sp>
      <p:sp>
        <p:nvSpPr>
          <p:cNvPr id="314" name="Google Shape;314;p17"/>
          <p:cNvSpPr/>
          <p:nvPr/>
        </p:nvSpPr>
        <p:spPr>
          <a:xfrm>
            <a:off x="1420690" y="1414243"/>
            <a:ext cx="5589710" cy="4382664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ACTIVIDADES CLAVE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algn="just"/>
            <a:r>
              <a:rPr lang="es-MX" sz="1800" dirty="0" smtClean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Son </a:t>
            </a:r>
            <a:r>
              <a:rPr lang="es-MX" sz="18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aquellas tareas esenciales que un periódico digital necesita realizar para funcionar y ofrecer su producto o servicio.</a:t>
            </a: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5" name="Google Shape;315;p17"/>
          <p:cNvSpPr/>
          <p:nvPr/>
        </p:nvSpPr>
        <p:spPr>
          <a:xfrm>
            <a:off x="310117" y="1346045"/>
            <a:ext cx="88197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0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7" descr="Captura de pantalla 2017-05-17 a las 4.29.14 p.m..png"/>
          <p:cNvPicPr preferRelativeResize="0"/>
          <p:nvPr/>
        </p:nvPicPr>
        <p:blipFill rotWithShape="1">
          <a:blip r:embed="rId3">
            <a:alphaModFix/>
          </a:blip>
          <a:srcRect t="8811"/>
          <a:stretch/>
        </p:blipFill>
        <p:spPr>
          <a:xfrm>
            <a:off x="7818923" y="3276600"/>
            <a:ext cx="4172774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9400" y="64961"/>
            <a:ext cx="1633870" cy="84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83265"/>
            <a:ext cx="2362200" cy="114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>
            <a:spLocks noGrp="1"/>
          </p:cNvSpPr>
          <p:nvPr>
            <p:ph type="title"/>
          </p:nvPr>
        </p:nvSpPr>
        <p:spPr>
          <a:xfrm>
            <a:off x="7954313" y="1169108"/>
            <a:ext cx="4085287" cy="49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</a:pPr>
            <a:r>
              <a:rPr lang="es-ES" sz="2400" dirty="0"/>
              <a:t>8. SOCIOS CLAVE</a:t>
            </a:r>
            <a:endParaRPr dirty="0"/>
          </a:p>
        </p:txBody>
      </p:sp>
      <p:sp>
        <p:nvSpPr>
          <p:cNvPr id="324" name="Google Shape;324;p18"/>
          <p:cNvSpPr txBox="1">
            <a:spLocks noGrp="1"/>
          </p:cNvSpPr>
          <p:nvPr>
            <p:ph type="body" idx="1"/>
          </p:nvPr>
        </p:nvSpPr>
        <p:spPr>
          <a:xfrm>
            <a:off x="8149320" y="1890759"/>
            <a:ext cx="3092117" cy="14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s-MX" dirty="0"/>
              <a:t>Directivos y docentes del COBAEJ: Apoyo institucional, difusión interna y aprobación de contenidos.</a:t>
            </a:r>
            <a:endParaRPr dirty="0"/>
          </a:p>
        </p:txBody>
      </p:sp>
      <p:sp>
        <p:nvSpPr>
          <p:cNvPr id="325" name="Google Shape;325;p18"/>
          <p:cNvSpPr/>
          <p:nvPr/>
        </p:nvSpPr>
        <p:spPr>
          <a:xfrm>
            <a:off x="1258498" y="1295400"/>
            <a:ext cx="5747082" cy="4953000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SOCIOS CLAVE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 smtClean="0"/>
          </a:p>
          <a:p>
            <a:pPr lvl="0"/>
            <a:r>
              <a:rPr lang="es-MX" sz="1800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lang="es-MX" sz="1800" dirty="0" smtClean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lianzas </a:t>
            </a:r>
            <a:r>
              <a:rPr lang="es-MX" sz="1800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estratégicas que se establecen con terceros, como personas u organizaciones, para facilitar el desarrollo del proyecto o servicio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288361" y="1365173"/>
            <a:ext cx="97013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00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4278" y="3771900"/>
            <a:ext cx="2362200" cy="216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2786" y="97166"/>
            <a:ext cx="1686814" cy="84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957" y="144678"/>
            <a:ext cx="2526855" cy="1220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8" descr="De dónde viene la tradición de usar anillos de boda? | Noticias de Sociedad  en Heraldo.es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"/>
          <p:cNvSpPr txBox="1">
            <a:spLocks noGrp="1"/>
          </p:cNvSpPr>
          <p:nvPr>
            <p:ph type="title"/>
          </p:nvPr>
        </p:nvSpPr>
        <p:spPr>
          <a:xfrm>
            <a:off x="7754349" y="302338"/>
            <a:ext cx="3105432" cy="8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</a:pPr>
            <a:r>
              <a:rPr lang="es-ES"/>
              <a:t>9. ESTRUCTURA DE COSTOS </a:t>
            </a:r>
            <a:endParaRPr/>
          </a:p>
        </p:txBody>
      </p:sp>
      <p:sp>
        <p:nvSpPr>
          <p:cNvPr id="337" name="Google Shape;337;p19"/>
          <p:cNvSpPr/>
          <p:nvPr/>
        </p:nvSpPr>
        <p:spPr>
          <a:xfrm>
            <a:off x="1351911" y="1739997"/>
            <a:ext cx="5772919" cy="4737003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Costos de Implementación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63D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Objetivo: </a:t>
            </a: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Definir los diversos tipos de costos y gastos que tiene el proyecto para mantener la propuesta de valor, realizar sus actividades clave y mantener los canales de comercialización y relación con los clientes para asegurar las ventas.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262018" y="1370667"/>
            <a:ext cx="95090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0" b="1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9"/>
          <p:cNvSpPr/>
          <p:nvPr/>
        </p:nvSpPr>
        <p:spPr>
          <a:xfrm>
            <a:off x="7575885" y="1656515"/>
            <a:ext cx="45399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Producción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Clasificación de los costos de acuerdo al giro del negocio: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Industria: COSTO DE PRODUCCIÓN, costo unitario hasta sacar el    punto de equilibrio.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Comercio: COSTO DE VENTAS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Servicios: COSTO DE OPERACION</a:t>
            </a:r>
            <a:endParaRPr/>
          </a:p>
        </p:txBody>
      </p:sp>
      <p:sp>
        <p:nvSpPr>
          <p:cNvPr id="340" name="Google Shape;340;p19"/>
          <p:cNvSpPr/>
          <p:nvPr/>
        </p:nvSpPr>
        <p:spPr>
          <a:xfrm>
            <a:off x="7633130" y="2921702"/>
            <a:ext cx="387307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Canales de comercialización y relación con los clientes.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GASTOS DE VENTA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Gastos relacionados con las actividades de venta: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Comisiones de venta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Comunicaciones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Renta de puntos de venta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Combustibles auto, etc.</a:t>
            </a:r>
            <a:endParaRPr/>
          </a:p>
        </p:txBody>
      </p:sp>
      <p:sp>
        <p:nvSpPr>
          <p:cNvPr id="341" name="Google Shape;341;p19"/>
          <p:cNvSpPr/>
          <p:nvPr/>
        </p:nvSpPr>
        <p:spPr>
          <a:xfrm>
            <a:off x="7612415" y="4329514"/>
            <a:ext cx="4343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Administración general GASTOS DE ADMINISTRACIÓN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Gastos relacionados con las actividades de la administración: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Sueldo gerente general.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Honorarios C.P.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Facturas electrónicas.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Consumibles cómputo.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Servicios, agua, servicios limpia, luz, etc.</a:t>
            </a:r>
            <a:endParaRPr/>
          </a:p>
        </p:txBody>
      </p:sp>
      <p:sp>
        <p:nvSpPr>
          <p:cNvPr id="342" name="Google Shape;342;p19"/>
          <p:cNvSpPr/>
          <p:nvPr/>
        </p:nvSpPr>
        <p:spPr>
          <a:xfrm>
            <a:off x="7667901" y="5737326"/>
            <a:ext cx="40914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Gastos financieros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s-E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Pago de intereses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Crédito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Auto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Maquinaria</a:t>
            </a:r>
            <a:endParaRPr/>
          </a:p>
        </p:txBody>
      </p:sp>
      <p:pic>
        <p:nvPicPr>
          <p:cNvPr id="343" name="Google Shape;3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9905" y="72763"/>
            <a:ext cx="1688738" cy="84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018" y="94210"/>
            <a:ext cx="2523963" cy="121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/>
          <p:nvPr/>
        </p:nvSpPr>
        <p:spPr>
          <a:xfrm>
            <a:off x="1947594" y="1312846"/>
            <a:ext cx="9512093" cy="2116154"/>
          </a:xfrm>
          <a:prstGeom prst="roundRect">
            <a:avLst>
              <a:gd name="adj" fmla="val 16667"/>
            </a:avLst>
          </a:prstGeom>
          <a:solidFill>
            <a:srgbClr val="F87FA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Nombre de los Alumnos Participantes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0" i="0" u="none" strike="noStrike" cap="none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1.- </a:t>
            </a:r>
            <a:r>
              <a:rPr lang="es-ES" sz="1050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MARIO ADALBERTO GUTIERREZ </a:t>
            </a:r>
            <a:r>
              <a:rPr lang="es-ES" sz="1050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ZAMBRANO    11.- AARON GARCIA ROMERO                                  21.- VALERIA ROMERO GUTIERREZ</a:t>
            </a:r>
            <a:endParaRPr sz="1050" dirty="0">
              <a:latin typeface="+mn-l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0" i="0" u="none" strike="noStrike" cap="none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2.- MARELY LIZBETH LOPEZ </a:t>
            </a:r>
            <a:r>
              <a:rPr lang="es-ES" sz="1050" b="0" i="0" u="none" strike="noStrike" cap="none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MENDOZA                    12.-  MARINA CATALINA GUERRA ESCOTO            22.- GRABIEL ISAI SANTIAGO MUÑOZ</a:t>
            </a:r>
            <a:endParaRPr sz="1050" dirty="0">
              <a:latin typeface="+mn-l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0" i="0" u="none" strike="noStrike" cap="none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3.- ROGELIO DE LARA </a:t>
            </a:r>
            <a:r>
              <a:rPr lang="es-ES" sz="1050" b="0" i="0" u="none" strike="noStrike" cap="none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NABOR                                    13.-  SHERLING HERNANDEZ MALDONADO           23.- MIRIAM GUADALUPE SANTOS LOPEZ</a:t>
            </a:r>
            <a:endParaRPr sz="1050" dirty="0">
              <a:latin typeface="+mn-l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0" i="0" u="none" strike="noStrike" cap="none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4.-JUANA CAMILA CAMPOS </a:t>
            </a:r>
            <a:r>
              <a:rPr lang="es-ES" sz="1050" b="0" i="0" u="none" strike="noStrike" cap="none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LOPEZ                            14.- MARIA JOSE LIMON CALZADA                          24.- SHEYLA DENISSE SILVA ZAMBRANO</a:t>
            </a:r>
            <a:endParaRPr lang="es-ES" sz="1050" b="0" i="0" u="none" strike="noStrike" cap="none" dirty="0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5.-EMILIANO ACOSTA </a:t>
            </a:r>
            <a:r>
              <a:rPr lang="es-ES" sz="1050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CARRERAS                              15.- ABRIL GUADALUPE LOPEZ </a:t>
            </a:r>
            <a:r>
              <a:rPr lang="es-ES" sz="105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RODRIGUEZ        </a:t>
            </a:r>
            <a:r>
              <a:rPr lang="es-ES" sz="1050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25.- ANGEL DAVID TELLEZ LOPEZ</a:t>
            </a:r>
            <a:endParaRPr lang="es-ES" sz="1050" dirty="0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0" i="0" u="none" strike="noStrike" cap="none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6.-ANGEL ANDRES RAMIREZ </a:t>
            </a:r>
            <a:r>
              <a:rPr lang="es-ES" sz="1050" b="0" i="0" u="none" strike="noStrike" cap="none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LUNA                            16.- MARIANA MALDONADO PADILLA                     26.- LIZETH ARIANA VELOZ ARANDA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7</a:t>
            </a:r>
            <a:r>
              <a:rPr lang="es-ES" sz="1050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.- FERNANDA YOSELIN ALDANA GALLARDO          17.- SARA JUELIETA MALDONADO ROMERO         27.- JENNIFER ZERMEÑO RIOS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8.- BANIA MARELY AMESQUITA MATA                       18.- JORGE LUIS MARTINEZ HERNANDEZ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0" i="0" u="none" strike="noStrike" cap="none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9.- ARIANA ISABEL DE LIRA ROCHA                           19.-  NORBERTO MORENO GOMEZ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 smtClean="0">
                <a:solidFill>
                  <a:schemeClr val="dk1"/>
                </a:solidFill>
                <a:latin typeface="+mn-lt"/>
                <a:ea typeface="Gill Sans"/>
                <a:cs typeface="Gill Sans"/>
                <a:sym typeface="Gill Sans"/>
              </a:rPr>
              <a:t>10.- JAZMIN GUADALUPE ESCOTO LOPEZ                20.- CRUZ ASENCION MUÑOZ HERNANDEZ</a:t>
            </a:r>
            <a:endParaRPr sz="1050" b="0" i="0" u="none" strike="noStrike" cap="none" dirty="0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2061895" y="3886200"/>
            <a:ext cx="9258300" cy="1600200"/>
          </a:xfrm>
          <a:prstGeom prst="roundRect">
            <a:avLst>
              <a:gd name="adj" fmla="val 16667"/>
            </a:avLst>
          </a:prstGeom>
          <a:solidFill>
            <a:srgbClr val="EFADC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Nombre del Docente asesor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URIEL PONCE ARANDA</a:t>
            </a: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31" name="Google Shape;131;p2"/>
          <p:cNvGrpSpPr/>
          <p:nvPr/>
        </p:nvGrpSpPr>
        <p:grpSpPr>
          <a:xfrm>
            <a:off x="0" y="0"/>
            <a:ext cx="2580935" cy="1048722"/>
            <a:chOff x="0" y="0"/>
            <a:chExt cx="10380708" cy="4147958"/>
          </a:xfrm>
        </p:grpSpPr>
        <p:cxnSp>
          <p:nvCxnSpPr>
            <p:cNvPr id="132" name="Google Shape;132;p2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2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4" name="Google Shape;134;p2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136" name="Google Shape;13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8263" y="96315"/>
            <a:ext cx="2058317" cy="106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 txBox="1">
            <a:spLocks noGrp="1"/>
          </p:cNvSpPr>
          <p:nvPr>
            <p:ph type="title"/>
          </p:nvPr>
        </p:nvSpPr>
        <p:spPr>
          <a:xfrm>
            <a:off x="3825298" y="981400"/>
            <a:ext cx="4175702" cy="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mpact"/>
              <a:buNone/>
            </a:pPr>
            <a:r>
              <a:rPr lang="es-ES" sz="1800"/>
              <a:t>LOCALIZACIÓN FÍSICA DEL PROYECTO </a:t>
            </a:r>
            <a:r>
              <a:rPr lang="es-ES"/>
              <a:t/>
            </a:r>
            <a:br>
              <a:rPr lang="es-ES"/>
            </a:br>
            <a:endParaRPr/>
          </a:p>
        </p:txBody>
      </p:sp>
      <p:sp>
        <p:nvSpPr>
          <p:cNvPr id="350" name="Google Shape;350;p20"/>
          <p:cNvSpPr txBox="1">
            <a:spLocks noGrp="1"/>
          </p:cNvSpPr>
          <p:nvPr>
            <p:ph type="body" idx="1"/>
          </p:nvPr>
        </p:nvSpPr>
        <p:spPr>
          <a:xfrm>
            <a:off x="1243540" y="1447800"/>
            <a:ext cx="10178322" cy="4953000"/>
          </a:xfrm>
          <a:prstGeom prst="rect">
            <a:avLst/>
          </a:prstGeom>
          <a:solidFill>
            <a:srgbClr val="F87FA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Localización física del proyecto 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Especificar si el proyecto, modelo o prototipo, tendrá un lugar geográfico especifico (localidad, delegación, municipio o entidad federativa) para su operación. </a:t>
            </a:r>
            <a:endParaRPr/>
          </a:p>
          <a:p>
            <a:pPr marL="228600" lvl="0" indent="-101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s-ES">
                <a:solidFill>
                  <a:schemeClr val="lt1"/>
                </a:solidFill>
              </a:rPr>
              <a:t>Nota: este PowerPoint lo vas llenando y vas borrando las indicaciones y agrega fotografías e imágenes, según lo que se quiera para describir tu Plan Emprendedor (Proyecto o Servicio)</a:t>
            </a:r>
            <a:endParaRPr/>
          </a:p>
        </p:txBody>
      </p:sp>
      <p:sp>
        <p:nvSpPr>
          <p:cNvPr id="351" name="Google Shape;351;p20"/>
          <p:cNvSpPr/>
          <p:nvPr/>
        </p:nvSpPr>
        <p:spPr>
          <a:xfrm>
            <a:off x="5029200" y="3962399"/>
            <a:ext cx="3652728" cy="2286001"/>
          </a:xfrm>
          <a:custGeom>
            <a:avLst/>
            <a:gdLst/>
            <a:ahLst/>
            <a:cxnLst/>
            <a:rect l="l" t="t" r="r" b="b"/>
            <a:pathLst>
              <a:path w="5365372" h="4896157" extrusionOk="0">
                <a:moveTo>
                  <a:pt x="0" y="0"/>
                </a:moveTo>
                <a:lnTo>
                  <a:pt x="5365372" y="0"/>
                </a:lnTo>
                <a:lnTo>
                  <a:pt x="5365372" y="4896157"/>
                </a:lnTo>
                <a:lnTo>
                  <a:pt x="0" y="4896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8378" t="-28258" r="-111417" b="-38053"/>
            </a:stretch>
          </a:blipFill>
          <a:ln>
            <a:noFill/>
          </a:ln>
        </p:spPr>
        <p:txBody>
          <a:bodyPr/>
          <a:lstStyle/>
          <a:p>
            <a:endParaRPr lang="es-MX"/>
          </a:p>
        </p:txBody>
      </p:sp>
      <p:pic>
        <p:nvPicPr>
          <p:cNvPr id="352" name="Google Shape;35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2200" y="92769"/>
            <a:ext cx="1688738" cy="84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600" y="257605"/>
            <a:ext cx="2523963" cy="121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/>
          <p:nvPr/>
        </p:nvSpPr>
        <p:spPr>
          <a:xfrm>
            <a:off x="333279" y="304800"/>
            <a:ext cx="6382519" cy="6248400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9" name="Google Shape;3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399" y="1295400"/>
            <a:ext cx="4121425" cy="338717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1"/>
          <p:cNvSpPr/>
          <p:nvPr/>
        </p:nvSpPr>
        <p:spPr>
          <a:xfrm>
            <a:off x="685801" y="2529190"/>
            <a:ext cx="6029998" cy="4328810"/>
          </a:xfrm>
          <a:custGeom>
            <a:avLst/>
            <a:gdLst/>
            <a:ahLst/>
            <a:cxnLst/>
            <a:rect l="l" t="t" r="r" b="b"/>
            <a:pathLst>
              <a:path w="6439316" h="5214275" extrusionOk="0">
                <a:moveTo>
                  <a:pt x="0" y="0"/>
                </a:moveTo>
                <a:lnTo>
                  <a:pt x="6439316" y="0"/>
                </a:lnTo>
                <a:lnTo>
                  <a:pt x="6439316" y="5214275"/>
                </a:lnTo>
                <a:lnTo>
                  <a:pt x="0" y="5214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7477" t="-20779" r="-61500" b="-24388"/>
            </a:stretch>
          </a:blipFill>
          <a:ln>
            <a:noFill/>
          </a:ln>
        </p:spPr>
        <p:txBody>
          <a:bodyPr/>
          <a:lstStyle/>
          <a:p>
            <a:endParaRPr lang="es-MX"/>
          </a:p>
        </p:txBody>
      </p:sp>
      <p:pic>
        <p:nvPicPr>
          <p:cNvPr id="361" name="Google Shape;36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9373" y="834355"/>
            <a:ext cx="3810330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>
            <a:spLocks noGrp="1"/>
          </p:cNvSpPr>
          <p:nvPr>
            <p:ph type="ctrTitle"/>
          </p:nvPr>
        </p:nvSpPr>
        <p:spPr>
          <a:xfrm>
            <a:off x="3124200" y="1672912"/>
            <a:ext cx="6172200" cy="351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Impact"/>
              <a:buNone/>
            </a:pPr>
            <a:r>
              <a:rPr lang="es-ES" sz="6000" dirty="0"/>
              <a:t>STC INFORMATIVO</a:t>
            </a:r>
            <a:br>
              <a:rPr lang="es-ES" sz="6000" dirty="0"/>
            </a:b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424416" y="152400"/>
            <a:ext cx="2710141" cy="1269948"/>
          </a:xfrm>
          <a:prstGeom prst="roundRect">
            <a:avLst>
              <a:gd name="adj" fmla="val 1666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3" name="Google Shape;143;p3"/>
          <p:cNvGrpSpPr/>
          <p:nvPr/>
        </p:nvGrpSpPr>
        <p:grpSpPr>
          <a:xfrm>
            <a:off x="9448800" y="152400"/>
            <a:ext cx="2580935" cy="1048722"/>
            <a:chOff x="0" y="0"/>
            <a:chExt cx="10380708" cy="4147958"/>
          </a:xfrm>
        </p:grpSpPr>
        <p:cxnSp>
          <p:nvCxnSpPr>
            <p:cNvPr id="144" name="Google Shape;144;p3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3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" name="Google Shape;146;p3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3314687" y="589128"/>
            <a:ext cx="7020266" cy="9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Gothic"/>
              <a:buNone/>
            </a:pPr>
            <a:r>
              <a:rPr lang="es-ES" sz="2000" b="1">
                <a:latin typeface="Century Gothic"/>
                <a:ea typeface="Century Gothic"/>
                <a:cs typeface="Century Gothic"/>
                <a:sym typeface="Century Gothic"/>
              </a:rPr>
              <a:t>DESCRIPCIÓN DEL PRODUCTO O SERVICIO</a:t>
            </a:r>
            <a:r>
              <a:rPr lang="es-ES" sz="20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1676400" y="1371600"/>
            <a:ext cx="8839200" cy="2362200"/>
          </a:xfrm>
          <a:prstGeom prst="rect">
            <a:avLst/>
          </a:prstGeom>
          <a:solidFill>
            <a:srgbClr val="EF226C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Descripción del proyecto </a:t>
            </a:r>
            <a:endParaRPr sz="2000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r>
              <a:rPr lang="es-MX" sz="1800" b="1" dirty="0">
                <a:solidFill>
                  <a:schemeClr val="bg1"/>
                </a:solidFill>
              </a:rPr>
              <a:t>STC Informativo</a:t>
            </a:r>
            <a:r>
              <a:rPr lang="es-MX" sz="1800" dirty="0">
                <a:solidFill>
                  <a:schemeClr val="bg1"/>
                </a:solidFill>
              </a:rPr>
              <a:t> es el periódico digital del COBAEJ </a:t>
            </a:r>
            <a:r>
              <a:rPr lang="es-MX" sz="1800" dirty="0" err="1">
                <a:solidFill>
                  <a:schemeClr val="bg1"/>
                </a:solidFill>
              </a:rPr>
              <a:t>EMSaD</a:t>
            </a:r>
            <a:r>
              <a:rPr lang="es-MX" sz="1800" dirty="0">
                <a:solidFill>
                  <a:schemeClr val="bg1"/>
                </a:solidFill>
              </a:rPr>
              <a:t> 25, creado por estudiantes para mantener a nuestra comunidad informada, conectada y fortalecida. A través de secciones como Deportes, Culturales y Nuestra vida en </a:t>
            </a:r>
            <a:r>
              <a:rPr lang="es-MX" sz="1800" dirty="0" err="1">
                <a:solidFill>
                  <a:schemeClr val="bg1"/>
                </a:solidFill>
              </a:rPr>
              <a:t>COBaEj</a:t>
            </a:r>
            <a:r>
              <a:rPr lang="es-MX" sz="1800" dirty="0">
                <a:solidFill>
                  <a:schemeClr val="bg1"/>
                </a:solidFill>
              </a:rPr>
              <a:t>, buscamos dar voz a nuestras experiencias, logros e inquietudes, compartiendo noticias, eventos, entrevistas y contenido creativo que refleja el espíritu de nuestra prepa.</a:t>
            </a:r>
          </a:p>
        </p:txBody>
      </p:sp>
      <p:sp>
        <p:nvSpPr>
          <p:cNvPr id="154" name="Google Shape;154;p4"/>
          <p:cNvSpPr/>
          <p:nvPr/>
        </p:nvSpPr>
        <p:spPr>
          <a:xfrm>
            <a:off x="1697502" y="4114800"/>
            <a:ext cx="8839200" cy="2362200"/>
          </a:xfrm>
          <a:prstGeom prst="rect">
            <a:avLst/>
          </a:prstGeom>
          <a:solidFill>
            <a:srgbClr val="F87FAB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¿Qué problemática resuelve?</a:t>
            </a:r>
          </a:p>
          <a:p>
            <a:pPr lvl="0"/>
            <a:r>
              <a:rPr lang="es-MX" sz="20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STC Informativo resuelve la falta de comunicación y expresión estudiantil, brindando un espacio donde los alumnos pueden informar, compartir y fortalecer la identidad escolar.</a:t>
            </a:r>
            <a:endParaRPr sz="20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3">
            <a:alphaModFix/>
          </a:blip>
          <a:srcRect r="15092"/>
          <a:stretch/>
        </p:blipFill>
        <p:spPr>
          <a:xfrm>
            <a:off x="10134600" y="82135"/>
            <a:ext cx="1747668" cy="106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4"/>
          <p:cNvGrpSpPr/>
          <p:nvPr/>
        </p:nvGrpSpPr>
        <p:grpSpPr>
          <a:xfrm>
            <a:off x="914400" y="64767"/>
            <a:ext cx="2580935" cy="1048722"/>
            <a:chOff x="0" y="0"/>
            <a:chExt cx="10380708" cy="4147958"/>
          </a:xfrm>
        </p:grpSpPr>
        <p:cxnSp>
          <p:nvCxnSpPr>
            <p:cNvPr id="157" name="Google Shape;157;p4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4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9" name="Google Shape;159;p4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/>
          <p:nvPr/>
        </p:nvSpPr>
        <p:spPr>
          <a:xfrm>
            <a:off x="1676400" y="1371600"/>
            <a:ext cx="8839200" cy="2362200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MISIÓN </a:t>
            </a:r>
            <a:endParaRPr sz="2000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r>
              <a:rPr lang="es-MX" sz="1800" dirty="0"/>
              <a:t>Proveer información actualizada y relevante para toda la comunidad escolar, compartiendo noticias, eventos y temas de interés de una manera accesible y entretenida, promoviendo la participación y el intercambio de ideas entre estudiantes, maestros y personal de la prepa.</a:t>
            </a: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1676400" y="4018454"/>
            <a:ext cx="8839200" cy="2362200"/>
          </a:xfrm>
          <a:prstGeom prst="rect">
            <a:avLst/>
          </a:prstGeom>
          <a:solidFill>
            <a:srgbClr val="F87FAB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sz="20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VISIÓN</a:t>
            </a:r>
          </a:p>
          <a:p>
            <a:pPr lvl="0"/>
            <a:r>
              <a:rPr lang="es-MX" sz="1800" dirty="0"/>
              <a:t>Ser el medio digital favorito de la comunidad escolar, donde todos puedan compartir ideas, estar al tanto de lo que pasa en la prepa y estar inspirados para crear, aprender y participar en temas que nos importan a todos</a:t>
            </a:r>
            <a:r>
              <a:rPr lang="es-MX" dirty="0"/>
              <a:t>.</a:t>
            </a:r>
            <a:endParaRPr dirty="0"/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4436" y="46787"/>
            <a:ext cx="2058317" cy="106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5"/>
          <p:cNvGrpSpPr/>
          <p:nvPr/>
        </p:nvGrpSpPr>
        <p:grpSpPr>
          <a:xfrm>
            <a:off x="990600" y="38224"/>
            <a:ext cx="2580935" cy="1048722"/>
            <a:chOff x="0" y="0"/>
            <a:chExt cx="10380708" cy="4147958"/>
          </a:xfrm>
        </p:grpSpPr>
        <p:cxnSp>
          <p:nvCxnSpPr>
            <p:cNvPr id="169" name="Google Shape;169;p5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5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" name="Google Shape;171;p5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>
            <a:spLocks noGrp="1"/>
          </p:cNvSpPr>
          <p:nvPr>
            <p:ph type="title"/>
          </p:nvPr>
        </p:nvSpPr>
        <p:spPr>
          <a:xfrm>
            <a:off x="1251678" y="555338"/>
            <a:ext cx="10187700" cy="2076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mpact"/>
              <a:buNone/>
            </a:pPr>
            <a:r>
              <a:rPr lang="es-ES" sz="2800"/>
              <a:t>JUSTIFICACIÓN</a:t>
            </a:r>
            <a:endParaRPr sz="2800"/>
          </a:p>
        </p:txBody>
      </p:sp>
      <p:sp>
        <p:nvSpPr>
          <p:cNvPr id="178" name="Google Shape;178;p6"/>
          <p:cNvSpPr/>
          <p:nvPr/>
        </p:nvSpPr>
        <p:spPr>
          <a:xfrm>
            <a:off x="1261056" y="2193298"/>
            <a:ext cx="9864144" cy="3581400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 una iniciativa estudiantil de COBAEJ que busca promover la comunicación, la información y la expresión entre los estudiantes, docentes y la comunidad en general. Al desarrollar habilidades en los estudiantes y promover la comunicación efectiva, el proyecto puede tener un efecto positivo en la institución y en la comunidad en general. </a:t>
            </a: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3600" y="58188"/>
            <a:ext cx="2058317" cy="106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6"/>
          <p:cNvGrpSpPr/>
          <p:nvPr/>
        </p:nvGrpSpPr>
        <p:grpSpPr>
          <a:xfrm>
            <a:off x="990600" y="58188"/>
            <a:ext cx="2514600" cy="1112584"/>
            <a:chOff x="0" y="0"/>
            <a:chExt cx="10380708" cy="4147958"/>
          </a:xfrm>
        </p:grpSpPr>
        <p:cxnSp>
          <p:nvCxnSpPr>
            <p:cNvPr id="181" name="Google Shape;181;p6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6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3" name="Google Shape;183;p6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title"/>
          </p:nvPr>
        </p:nvSpPr>
        <p:spPr>
          <a:xfrm>
            <a:off x="1323882" y="1345875"/>
            <a:ext cx="9457751" cy="122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mpact"/>
              <a:buNone/>
            </a:pPr>
            <a:r>
              <a:rPr lang="es-ES" sz="2800"/>
              <a:t/>
            </a:r>
            <a:br>
              <a:rPr lang="es-ES" sz="2800"/>
            </a:br>
            <a:r>
              <a:rPr lang="es-ES" sz="2800"/>
              <a:t>OBJETIVO GENERAL </a:t>
            </a:r>
            <a:br>
              <a:rPr lang="es-ES" sz="2800"/>
            </a:br>
            <a:r>
              <a:rPr lang="es-ES" sz="2800"/>
              <a:t>OBJETIVOS ESPECÍFICOS </a:t>
            </a:r>
            <a:endParaRPr sz="2800"/>
          </a:p>
        </p:txBody>
      </p:sp>
      <p:sp>
        <p:nvSpPr>
          <p:cNvPr id="190" name="Google Shape;190;p7"/>
          <p:cNvSpPr/>
          <p:nvPr/>
        </p:nvSpPr>
        <p:spPr>
          <a:xfrm>
            <a:off x="1241673" y="2514600"/>
            <a:ext cx="9492522" cy="3575169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Gill Sans"/>
                <a:sym typeface="Gill Sans"/>
              </a:rPr>
              <a:t>Informar a la comunidad sobre los eventos y actividades en COBAEJ, promover la expresión y la creatividad entre los estudiantes . Busca establecer un canal de comunicación efectivo entre los estudiantes, docentes y comunidad en general. Promover la imagen y la reputación del COBAEJ. </a:t>
            </a:r>
            <a:endParaRPr dirty="0"/>
          </a:p>
        </p:txBody>
      </p:sp>
      <p:pic>
        <p:nvPicPr>
          <p:cNvPr id="191" name="Google Shape;19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5036" y="113402"/>
            <a:ext cx="2058317" cy="106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7"/>
          <p:cNvGrpSpPr/>
          <p:nvPr/>
        </p:nvGrpSpPr>
        <p:grpSpPr>
          <a:xfrm>
            <a:off x="914400" y="81087"/>
            <a:ext cx="2514600" cy="1112584"/>
            <a:chOff x="0" y="0"/>
            <a:chExt cx="10380708" cy="4147958"/>
          </a:xfrm>
        </p:grpSpPr>
        <p:cxnSp>
          <p:nvCxnSpPr>
            <p:cNvPr id="193" name="Google Shape;193;p7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7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5" name="Google Shape;195;p7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1251678" y="1219200"/>
            <a:ext cx="10178322" cy="89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Impact"/>
              <a:buNone/>
            </a:pPr>
            <a:r>
              <a:rPr lang="es-ES" sz="2800"/>
              <a:t>DESCRIPCIÓN METODOLÓGICA </a:t>
            </a:r>
            <a:r>
              <a:rPr lang="es-ES"/>
              <a:t/>
            </a:r>
            <a:br>
              <a:rPr lang="es-ES"/>
            </a:br>
            <a:endParaRPr/>
          </a:p>
        </p:txBody>
      </p:sp>
      <p:sp>
        <p:nvSpPr>
          <p:cNvPr id="202" name="Google Shape;202;p8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solidFill>
            <a:srgbClr val="EFADC5"/>
          </a:solidFill>
          <a:ln w="12700" cap="flat" cmpd="sng">
            <a:solidFill>
              <a:srgbClr val="B482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1143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rPr lang="es-MX" sz="1800" dirty="0">
                <a:solidFill>
                  <a:schemeClr val="lt1"/>
                </a:solidFill>
              </a:rPr>
              <a:t>Planeamos de manera clara los temas de cada uno de los temas que llevaría el periódico: Nuestra vida en COBAEJ, Deportes, Religión y Cultura. Nos pusimos de acuerdo para diseñar el logotipo de nuestro periódico. También cada integrante de cada equipo hizo un diseño de logotipo de acuerdo a su tema. </a:t>
            </a:r>
          </a:p>
          <a:p>
            <a:pPr marL="0" lvl="0" indent="1143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rPr lang="es-MX" sz="1800" dirty="0">
                <a:solidFill>
                  <a:schemeClr val="lt1"/>
                </a:solidFill>
              </a:rPr>
              <a:t> 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3600" y="59935"/>
            <a:ext cx="2058317" cy="106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8"/>
          <p:cNvGrpSpPr/>
          <p:nvPr/>
        </p:nvGrpSpPr>
        <p:grpSpPr>
          <a:xfrm>
            <a:off x="914400" y="72534"/>
            <a:ext cx="2362200" cy="1048721"/>
            <a:chOff x="0" y="0"/>
            <a:chExt cx="10380708" cy="4147958"/>
          </a:xfrm>
        </p:grpSpPr>
        <p:cxnSp>
          <p:nvCxnSpPr>
            <p:cNvPr id="205" name="Google Shape;205;p8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8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7" name="Google Shape;207;p8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/>
          <p:nvPr/>
        </p:nvSpPr>
        <p:spPr>
          <a:xfrm>
            <a:off x="-49698" y="-157057"/>
            <a:ext cx="2048566" cy="7015057"/>
          </a:xfrm>
          <a:prstGeom prst="rect">
            <a:avLst/>
          </a:prstGeom>
          <a:solidFill>
            <a:srgbClr val="F8E5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1998868" y="0"/>
            <a:ext cx="2048566" cy="6858000"/>
          </a:xfrm>
          <a:prstGeom prst="rect">
            <a:avLst/>
          </a:prstGeom>
          <a:solidFill>
            <a:srgbClr val="EFA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6089650" y="0"/>
            <a:ext cx="2048566" cy="6858000"/>
          </a:xfrm>
          <a:prstGeom prst="rect">
            <a:avLst/>
          </a:prstGeom>
          <a:solidFill>
            <a:srgbClr val="F63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8138216" y="0"/>
            <a:ext cx="2048566" cy="6858000"/>
          </a:xfrm>
          <a:prstGeom prst="rect">
            <a:avLst/>
          </a:prstGeom>
          <a:solidFill>
            <a:srgbClr val="EF22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4047434" y="0"/>
            <a:ext cx="2048566" cy="6858000"/>
          </a:xfrm>
          <a:prstGeom prst="rect">
            <a:avLst/>
          </a:prstGeom>
          <a:solidFill>
            <a:srgbClr val="F87F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10234175" y="0"/>
            <a:ext cx="2048566" cy="6858000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94592" y="986479"/>
            <a:ext cx="9843860" cy="3359217"/>
          </a:xfrm>
          <a:custGeom>
            <a:avLst/>
            <a:gdLst/>
            <a:ahLst/>
            <a:cxnLst/>
            <a:rect l="l" t="t" r="r" b="b"/>
            <a:pathLst>
              <a:path w="14765790" h="5038826" extrusionOk="0">
                <a:moveTo>
                  <a:pt x="0" y="0"/>
                </a:moveTo>
                <a:lnTo>
                  <a:pt x="14765790" y="0"/>
                </a:lnTo>
                <a:lnTo>
                  <a:pt x="14765790" y="5038826"/>
                </a:lnTo>
                <a:lnTo>
                  <a:pt x="0" y="5038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1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MX"/>
          </a:p>
        </p:txBody>
      </p:sp>
      <p:sp>
        <p:nvSpPr>
          <p:cNvPr id="220" name="Google Shape;220;p9"/>
          <p:cNvSpPr txBox="1"/>
          <p:nvPr/>
        </p:nvSpPr>
        <p:spPr>
          <a:xfrm>
            <a:off x="3740974" y="1299276"/>
            <a:ext cx="5578691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05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CANVAS</a:t>
            </a:r>
            <a:endParaRPr/>
          </a:p>
        </p:txBody>
      </p:sp>
      <p:grpSp>
        <p:nvGrpSpPr>
          <p:cNvPr id="221" name="Google Shape;221;p9"/>
          <p:cNvGrpSpPr/>
          <p:nvPr/>
        </p:nvGrpSpPr>
        <p:grpSpPr>
          <a:xfrm>
            <a:off x="158954" y="0"/>
            <a:ext cx="1792521" cy="903547"/>
            <a:chOff x="0" y="0"/>
            <a:chExt cx="10380708" cy="4147958"/>
          </a:xfrm>
        </p:grpSpPr>
        <p:cxnSp>
          <p:nvCxnSpPr>
            <p:cNvPr id="222" name="Google Shape;222;p9"/>
            <p:cNvCxnSpPr/>
            <p:nvPr/>
          </p:nvCxnSpPr>
          <p:spPr>
            <a:xfrm>
              <a:off x="5190354" y="3841817"/>
              <a:ext cx="3600697" cy="0"/>
            </a:xfrm>
            <a:prstGeom prst="straightConnector1">
              <a:avLst/>
            </a:prstGeom>
            <a:noFill/>
            <a:ln w="173225" cap="flat" cmpd="sng">
              <a:solidFill>
                <a:srgbClr val="9A078D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9"/>
            <p:cNvCxnSpPr/>
            <p:nvPr/>
          </p:nvCxnSpPr>
          <p:spPr>
            <a:xfrm>
              <a:off x="5407992" y="4086430"/>
              <a:ext cx="853900" cy="0"/>
            </a:xfrm>
            <a:prstGeom prst="straightConnector1">
              <a:avLst/>
            </a:prstGeom>
            <a:noFill/>
            <a:ln w="222700" cap="flat" cmpd="sng">
              <a:solidFill>
                <a:srgbClr val="EA5B0C">
                  <a:alpha val="392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4" name="Google Shape;224;p9"/>
            <p:cNvSpPr/>
            <p:nvPr/>
          </p:nvSpPr>
          <p:spPr>
            <a:xfrm>
              <a:off x="0" y="0"/>
              <a:ext cx="10380708" cy="4147958"/>
            </a:xfrm>
            <a:custGeom>
              <a:avLst/>
              <a:gdLst/>
              <a:ahLst/>
              <a:cxnLst/>
              <a:rect l="l" t="t" r="r" b="b"/>
              <a:pathLst>
                <a:path w="10380708" h="4147958" extrusionOk="0">
                  <a:moveTo>
                    <a:pt x="0" y="0"/>
                  </a:moveTo>
                  <a:lnTo>
                    <a:pt x="10380708" y="0"/>
                  </a:lnTo>
                  <a:lnTo>
                    <a:pt x="10380708" y="4147958"/>
                  </a:lnTo>
                  <a:lnTo>
                    <a:pt x="0" y="41479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726577" y="920039"/>
              <a:ext cx="8927553" cy="2307879"/>
            </a:xfrm>
            <a:custGeom>
              <a:avLst/>
              <a:gdLst/>
              <a:ahLst/>
              <a:cxnLst/>
              <a:rect l="l" t="t" r="r" b="b"/>
              <a:pathLst>
                <a:path w="8927553" h="2307879" extrusionOk="0">
                  <a:moveTo>
                    <a:pt x="0" y="0"/>
                  </a:moveTo>
                  <a:lnTo>
                    <a:pt x="8927553" y="0"/>
                  </a:lnTo>
                  <a:lnTo>
                    <a:pt x="8927553" y="2307880"/>
                  </a:lnTo>
                  <a:lnTo>
                    <a:pt x="0" y="23078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226" name="Google Shape;22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04632" y="19692"/>
            <a:ext cx="2315034" cy="103076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/>
          <p:nvPr/>
        </p:nvSpPr>
        <p:spPr>
          <a:xfrm>
            <a:off x="1676400" y="2409135"/>
            <a:ext cx="8216348" cy="894927"/>
          </a:xfrm>
          <a:prstGeom prst="roundRect">
            <a:avLst>
              <a:gd name="adj" fmla="val 16667"/>
            </a:avLst>
          </a:prstGeom>
          <a:solidFill>
            <a:srgbClr val="EFADC5"/>
          </a:solidFill>
          <a:ln w="127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MODELO DE NEGOCIOS CANVAS </a:t>
            </a:r>
            <a:endParaRPr sz="3200" b="1">
              <a:solidFill>
                <a:srgbClr val="FF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Distintivo">
      <a:dk1>
        <a:srgbClr val="000000"/>
      </a:dk1>
      <a:lt1>
        <a:srgbClr val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tintivo">
  <a:themeElements>
    <a:clrScheme name="Distintivo">
      <a:dk1>
        <a:srgbClr val="000000"/>
      </a:dk1>
      <a:lt1>
        <a:srgbClr val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1352</Words>
  <Application>Microsoft Office PowerPoint</Application>
  <PresentationFormat>Panorámica</PresentationFormat>
  <Paragraphs>125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Impact</vt:lpstr>
      <vt:lpstr>Arial</vt:lpstr>
      <vt:lpstr>Century Gothic</vt:lpstr>
      <vt:lpstr>Calibri</vt:lpstr>
      <vt:lpstr>Algerian</vt:lpstr>
      <vt:lpstr>Georgia</vt:lpstr>
      <vt:lpstr>Gill Sans</vt:lpstr>
      <vt:lpstr>Distintivo</vt:lpstr>
      <vt:lpstr>Distintivo</vt:lpstr>
      <vt:lpstr>NOMBRE DEL PLANTEL COBAEJ EMSAD 25</vt:lpstr>
      <vt:lpstr>Presentación de PowerPoint</vt:lpstr>
      <vt:lpstr>STC INFORMATIVO </vt:lpstr>
      <vt:lpstr>DESCRIPCIÓN DEL PRODUCTO O SERVICIO.</vt:lpstr>
      <vt:lpstr>Presentación de PowerPoint</vt:lpstr>
      <vt:lpstr>JUSTIFICACIÓN</vt:lpstr>
      <vt:lpstr> OBJETIVO GENERAL  OBJETIVOS ESPECÍFICOS </vt:lpstr>
      <vt:lpstr>DESCRIPCIÓN METODOLÓGICA  </vt:lpstr>
      <vt:lpstr>Presentación de PowerPoint</vt:lpstr>
      <vt:lpstr>Presentación de PowerPoint</vt:lpstr>
      <vt:lpstr>1. PROPUESTAS DE VALOR.</vt:lpstr>
      <vt:lpstr>2. SEGMENTOS DE CLIENTES.</vt:lpstr>
      <vt:lpstr>3. CANALES.</vt:lpstr>
      <vt:lpstr>4. RELACIÓN CON CLIENTES.</vt:lpstr>
      <vt:lpstr>5 FUENTES  DE  INGRESOS. </vt:lpstr>
      <vt:lpstr>6. RECURSOS CLAVE.</vt:lpstr>
      <vt:lpstr>7. ACTIVIDAD CLAVE.</vt:lpstr>
      <vt:lpstr>8. SOCIOS CLAVE</vt:lpstr>
      <vt:lpstr>9. ESTRUCTURA DE COSTOS </vt:lpstr>
      <vt:lpstr>LOCALIZACIÓN FÍSICA DEL PROYECTO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 DEL PLANTEL COBAEJ EMSAD 25</dc:title>
  <dc:creator>Alumno</dc:creator>
  <cp:lastModifiedBy>usuario</cp:lastModifiedBy>
  <cp:revision>13</cp:revision>
  <dcterms:modified xsi:type="dcterms:W3CDTF">2025-05-22T17:54:22Z</dcterms:modified>
</cp:coreProperties>
</file>